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4" roundtripDataSignature="AMtx7mgFULLpPUMDVA0iOTair3YbbeCQg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736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5108756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190515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674780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5" name="Google Shape;225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064942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649720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729819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482864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991615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923624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034869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8317313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33909777e47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33909777e47_0_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g33909777e47_0_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-IT"/>
              <a:t>19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544868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261499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831872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207486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038234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612287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408564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145027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807431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Diapositiva titolo" type="title">
  <p:cSld name="TITLE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20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8" name="Google Shape;28;p20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9" name="Google Shape;29;p20"/>
            <p:cNvCxnSpPr/>
            <p:nvPr/>
          </p:nvCxnSpPr>
          <p:spPr>
            <a:xfrm flipH="1">
              <a:off x="7425267" y="3681413"/>
              <a:ext cx="4763558" cy="3176587"/>
            </a:xfrm>
            <a:prstGeom prst="straightConnector1">
              <a:avLst/>
            </a:prstGeom>
            <a:noFill/>
            <a:ln w="9525" cap="flat" cmpd="sng">
              <a:solidFill>
                <a:srgbClr val="D8D8D8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30" name="Google Shape;30;p20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 extrusionOk="0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29803"/>
              </a:schemeClr>
            </a:solidFill>
            <a:ln>
              <a:noFill/>
            </a:ln>
          </p:spPr>
        </p:sp>
        <p:sp>
          <p:nvSpPr>
            <p:cNvPr id="31" name="Google Shape;31;p20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 extrusionOk="0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32" name="Google Shape;32;p20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1764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0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 extrusionOk="0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D4120">
                <a:alpha val="69803"/>
              </a:srgbClr>
            </a:solidFill>
            <a:ln>
              <a:noFill/>
            </a:ln>
          </p:spPr>
        </p:sp>
        <p:sp>
          <p:nvSpPr>
            <p:cNvPr id="34" name="Google Shape;34;p20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 extrusionOk="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rgbClr val="F4B469">
                <a:alpha val="69803"/>
              </a:srgbClr>
            </a:solidFill>
            <a:ln>
              <a:noFill/>
            </a:ln>
          </p:spPr>
        </p:sp>
        <p:sp>
          <p:nvSpPr>
            <p:cNvPr id="35" name="Google Shape;35;p20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 extrusionOk="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4705"/>
              </a:schemeClr>
            </a:solidFill>
            <a:ln>
              <a:noFill/>
            </a:ln>
          </p:spPr>
        </p:sp>
        <p:sp>
          <p:nvSpPr>
            <p:cNvPr id="36" name="Google Shape;36;p2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0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4705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" name="Google Shape;38;p20"/>
          <p:cNvSpPr txBox="1"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Trebuchet MS"/>
              <a:buNone/>
              <a:defRPr sz="5400">
                <a:solidFill>
                  <a:schemeClr val="accen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0"/>
          <p:cNvSpPr txBox="1"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r">
              <a:spcBef>
                <a:spcPts val="1000"/>
              </a:spcBef>
              <a:spcAft>
                <a:spcPts val="0"/>
              </a:spcAft>
              <a:buSzPts val="1440"/>
              <a:buNone/>
              <a:defRPr>
                <a:solidFill>
                  <a:srgbClr val="7F7F7F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128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20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0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0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sottotitolo">
  <p:cSld name="Titolo e sottotitolo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9"/>
          <p:cNvSpPr txBox="1"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29"/>
          <p:cNvSpPr txBox="1"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7" name="Google Shape;97;p29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9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9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itazione con didascalia">
  <p:cSld name="Citazione con didascalia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0"/>
          <p:cNvSpPr txBox="1"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30"/>
          <p:cNvSpPr txBox="1">
            <a:spLocks noGrp="1"/>
          </p:cNvSpPr>
          <p:nvPr>
            <p:ph type="body" idx="1"/>
          </p:nvPr>
        </p:nvSpPr>
        <p:spPr>
          <a:xfrm>
            <a:off x="1366139" y="3632200"/>
            <a:ext cx="7224524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 sz="1600">
                <a:solidFill>
                  <a:srgbClr val="7F7F7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03" name="Google Shape;103;p30"/>
          <p:cNvSpPr txBox="1">
            <a:spLocks noGrp="1"/>
          </p:cNvSpPr>
          <p:nvPr>
            <p:ph type="body" idx="2"/>
          </p:nvPr>
        </p:nvSpPr>
        <p:spPr>
          <a:xfrm>
            <a:off x="677335" y="4470400"/>
            <a:ext cx="8596668" cy="1570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04" name="Google Shape;104;p30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30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30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  <p:sp>
        <p:nvSpPr>
          <p:cNvPr id="107" name="Google Shape;107;p30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8000">
                <a:solidFill>
                  <a:srgbClr val="F4B469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08" name="Google Shape;108;p30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8000">
                <a:solidFill>
                  <a:srgbClr val="F4B469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 sz="1800">
              <a:solidFill>
                <a:srgbClr val="F4B46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cheda nome">
  <p:cSld name="Scheda nome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1"/>
          <p:cNvSpPr txBox="1"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31"/>
          <p:cNvSpPr txBox="1"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2" name="Google Shape;112;p31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31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31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cheda nome citazione">
  <p:cSld name="Scheda nome citazione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2"/>
          <p:cNvSpPr txBox="1"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32"/>
          <p:cNvSpPr txBox="1">
            <a:spLocks noGrp="1"/>
          </p:cNvSpPr>
          <p:nvPr>
            <p:ph type="body" idx="1"/>
          </p:nvPr>
        </p:nvSpPr>
        <p:spPr>
          <a:xfrm>
            <a:off x="677332" y="4013200"/>
            <a:ext cx="8596669" cy="514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Font typeface="Trebuchet MS"/>
              <a:buNone/>
              <a:defRPr sz="2400">
                <a:solidFill>
                  <a:srgbClr val="3F3F3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18" name="Google Shape;118;p32"/>
          <p:cNvSpPr txBox="1">
            <a:spLocks noGrp="1"/>
          </p:cNvSpPr>
          <p:nvPr>
            <p:ph type="body" idx="2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7F7F7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9" name="Google Shape;119;p32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32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32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  <p:sp>
        <p:nvSpPr>
          <p:cNvPr id="122" name="Google Shape;122;p32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8000">
                <a:solidFill>
                  <a:srgbClr val="F4B469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23" name="Google Shape;123;p32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8000">
                <a:solidFill>
                  <a:srgbClr val="F4B469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o o falso">
  <p:cSld name="Vero o falso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3"/>
          <p:cNvSpPr txBox="1"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33"/>
          <p:cNvSpPr txBox="1">
            <a:spLocks noGrp="1"/>
          </p:cNvSpPr>
          <p:nvPr>
            <p:ph type="body" idx="1"/>
          </p:nvPr>
        </p:nvSpPr>
        <p:spPr>
          <a:xfrm>
            <a:off x="677332" y="4013200"/>
            <a:ext cx="8596669" cy="514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Font typeface="Trebuchet MS"/>
              <a:buNone/>
              <a:defRPr sz="2400">
                <a:solidFill>
                  <a:schemeClr val="accent1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27" name="Google Shape;127;p33"/>
          <p:cNvSpPr txBox="1">
            <a:spLocks noGrp="1"/>
          </p:cNvSpPr>
          <p:nvPr>
            <p:ph type="body" idx="2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7F7F7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28" name="Google Shape;128;p33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33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33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testo verticale" type="vertTx">
  <p:cSld name="VERTICAL_TEXT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4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34"/>
          <p:cNvSpPr txBox="1">
            <a:spLocks noGrp="1"/>
          </p:cNvSpPr>
          <p:nvPr>
            <p:ph type="body" idx="1"/>
          </p:nvPr>
        </p:nvSpPr>
        <p:spPr>
          <a:xfrm rot="5400000">
            <a:off x="3035281" y="-197358"/>
            <a:ext cx="3880773" cy="8596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34" name="Google Shape;134;p34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34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34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olo e testo verticale" type="vertTitleAndTx">
  <p:cSld name="VERTICAL_TITLE_AND_VERTICAL_TEXT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5"/>
          <p:cNvSpPr txBox="1">
            <a:spLocks noGrp="1"/>
          </p:cNvSpPr>
          <p:nvPr>
            <p:ph type="title"/>
          </p:nvPr>
        </p:nvSpPr>
        <p:spPr>
          <a:xfrm rot="5400000">
            <a:off x="5994319" y="2582953"/>
            <a:ext cx="5251451" cy="13047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35"/>
          <p:cNvSpPr txBox="1">
            <a:spLocks noGrp="1"/>
          </p:cNvSpPr>
          <p:nvPr>
            <p:ph type="body" idx="1"/>
          </p:nvPr>
        </p:nvSpPr>
        <p:spPr>
          <a:xfrm rot="5400000">
            <a:off x="1581685" y="-294750"/>
            <a:ext cx="5251450" cy="706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40" name="Google Shape;140;p35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35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35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contenuto" type="obj">
  <p:cSld name="OBJEC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1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 sz="36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21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46" name="Google Shape;46;p21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1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1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stazione sezione" type="secHead">
  <p:cSld name="SECTION_HEADER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2"/>
          <p:cNvSpPr txBox="1"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Trebuchet MS"/>
              <a:buNone/>
              <a:defRPr sz="40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2"/>
          <p:cNvSpPr txBox="1"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7F7F7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22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2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22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e contenuti" type="twoObj">
  <p:cSld name="TWO_OBJECTS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3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3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4184035" cy="3880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58" name="Google Shape;58;p23"/>
          <p:cNvSpPr txBox="1">
            <a:spLocks noGrp="1"/>
          </p:cNvSpPr>
          <p:nvPr>
            <p:ph type="body" idx="2"/>
          </p:nvPr>
        </p:nvSpPr>
        <p:spPr>
          <a:xfrm>
            <a:off x="5089970" y="2160589"/>
            <a:ext cx="4184034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59" name="Google Shape;59;p23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3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23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fronto" type="twoTxTwoObj">
  <p:cSld name="TWO_OBJECTS_WITH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4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4"/>
          <p:cNvSpPr txBox="1"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65" name="Google Shape;65;p24"/>
          <p:cNvSpPr txBox="1">
            <a:spLocks noGrp="1"/>
          </p:cNvSpPr>
          <p:nvPr>
            <p:ph type="body" idx="2"/>
          </p:nvPr>
        </p:nvSpPr>
        <p:spPr>
          <a:xfrm>
            <a:off x="675745" y="2737245"/>
            <a:ext cx="4185623" cy="3304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66" name="Google Shape;66;p24"/>
          <p:cNvSpPr txBox="1">
            <a:spLocks noGrp="1"/>
          </p:cNvSpPr>
          <p:nvPr>
            <p:ph type="body" idx="3"/>
          </p:nvPr>
        </p:nvSpPr>
        <p:spPr>
          <a:xfrm>
            <a:off x="5088383" y="2160983"/>
            <a:ext cx="4185618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67" name="Google Shape;67;p24"/>
          <p:cNvSpPr txBox="1">
            <a:spLocks noGrp="1"/>
          </p:cNvSpPr>
          <p:nvPr>
            <p:ph type="body" idx="4"/>
          </p:nvPr>
        </p:nvSpPr>
        <p:spPr>
          <a:xfrm>
            <a:off x="5088384" y="2737245"/>
            <a:ext cx="4185617" cy="3304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68" name="Google Shape;68;p24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24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4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titolo" type="titleOnly">
  <p:cSld name="TITLE_ONLY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5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5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5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25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uota" type="blank">
  <p:cSld name="BLANK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6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6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6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to con didascalia" type="objTx">
  <p:cSld name="OBJECT_WITH_CAPTION_TEX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7"/>
          <p:cNvSpPr txBox="1"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Trebuchet MS"/>
              <a:buNone/>
              <a:defRPr sz="2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7"/>
          <p:cNvSpPr txBox="1">
            <a:spLocks noGrp="1"/>
          </p:cNvSpPr>
          <p:nvPr>
            <p:ph type="body" idx="1"/>
          </p:nvPr>
        </p:nvSpPr>
        <p:spPr>
          <a:xfrm>
            <a:off x="4760461" y="514924"/>
            <a:ext cx="4513541" cy="5526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83" name="Google Shape;83;p27"/>
          <p:cNvSpPr txBox="1">
            <a:spLocks noGrp="1"/>
          </p:cNvSpPr>
          <p:nvPr>
            <p:ph type="body" idx="2"/>
          </p:nvPr>
        </p:nvSpPr>
        <p:spPr>
          <a:xfrm>
            <a:off x="677334" y="2777069"/>
            <a:ext cx="3854528" cy="2584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9pPr>
          </a:lstStyle>
          <a:p>
            <a:endParaRPr/>
          </a:p>
        </p:txBody>
      </p:sp>
      <p:sp>
        <p:nvSpPr>
          <p:cNvPr id="84" name="Google Shape;84;p27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27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27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magine con didascalia" type="picTx">
  <p:cSld name="PICTURE_WITH_CAPTION_TEX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8"/>
          <p:cNvSpPr txBox="1"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Trebuchet MS"/>
              <a:buNone/>
              <a:defRPr sz="24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28"/>
          <p:cNvSpPr>
            <a:spLocks noGrp="1"/>
          </p:cNvSpPr>
          <p:nvPr>
            <p:ph type="pic" idx="2"/>
          </p:nvPr>
        </p:nvSpPr>
        <p:spPr>
          <a:xfrm>
            <a:off x="677334" y="609600"/>
            <a:ext cx="8596668" cy="3845718"/>
          </a:xfrm>
          <a:prstGeom prst="rect">
            <a:avLst/>
          </a:prstGeom>
          <a:noFill/>
          <a:ln>
            <a:noFill/>
          </a:ln>
        </p:spPr>
      </p:sp>
      <p:sp>
        <p:nvSpPr>
          <p:cNvPr id="90" name="Google Shape;90;p28"/>
          <p:cNvSpPr txBox="1">
            <a:spLocks noGrp="1"/>
          </p:cNvSpPr>
          <p:nvPr>
            <p:ph type="body" idx="1"/>
          </p:nvPr>
        </p:nvSpPr>
        <p:spPr>
          <a:xfrm>
            <a:off x="677334" y="5367338"/>
            <a:ext cx="8596667" cy="674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91" name="Google Shape;91;p28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28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28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19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Google Shape;11;p19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" name="Google Shape;12;p19"/>
            <p:cNvCxnSpPr/>
            <p:nvPr/>
          </p:nvCxnSpPr>
          <p:spPr>
            <a:xfrm flipH="1">
              <a:off x="7425267" y="3681413"/>
              <a:ext cx="4763558" cy="3176587"/>
            </a:xfrm>
            <a:prstGeom prst="straightConnector1">
              <a:avLst/>
            </a:prstGeom>
            <a:noFill/>
            <a:ln w="9525" cap="flat" cmpd="sng">
              <a:solidFill>
                <a:srgbClr val="D8D8D8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3" name="Google Shape;13;p19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 extrusionOk="0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29803"/>
              </a:schemeClr>
            </a:solidFill>
            <a:ln>
              <a:noFill/>
            </a:ln>
          </p:spPr>
        </p:sp>
        <p:sp>
          <p:nvSpPr>
            <p:cNvPr id="14" name="Google Shape;14;p19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 extrusionOk="0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15" name="Google Shape;15;p19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1764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19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 extrusionOk="0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D4120">
                <a:alpha val="69803"/>
              </a:srgbClr>
            </a:solidFill>
            <a:ln>
              <a:noFill/>
            </a:ln>
          </p:spPr>
        </p:sp>
        <p:sp>
          <p:nvSpPr>
            <p:cNvPr id="17" name="Google Shape;17;p19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 extrusionOk="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rgbClr val="F4B469">
                <a:alpha val="69803"/>
              </a:srgbClr>
            </a:solidFill>
            <a:ln>
              <a:noFill/>
            </a:ln>
          </p:spPr>
        </p:sp>
        <p:sp>
          <p:nvSpPr>
            <p:cNvPr id="18" name="Google Shape;18;p1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 extrusionOk="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4705"/>
              </a:schemeClr>
            </a:solidFill>
            <a:ln>
              <a:noFill/>
            </a:ln>
          </p:spPr>
        </p:sp>
        <p:sp>
          <p:nvSpPr>
            <p:cNvPr id="19" name="Google Shape;19;p19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19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4705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" name="Google Shape;21;p19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 sz="36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19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2004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►"/>
              <a:defRPr sz="18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0988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►"/>
              <a:defRPr sz="16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9971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►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895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895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3" name="Google Shape;23;p19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4" name="Google Shape;24;p19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5" name="Google Shape;25;p19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8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g"/><Relationship Id="rId5" Type="http://schemas.openxmlformats.org/officeDocument/2006/relationships/hyperlink" Target="http://../Dropbox/libri%201783/Istoria%20de%20fenomeni%20del%20tremoto%20avvenuto%20nelle%20Calabrie%20e%20nel%20Valdemone%20nell'ann.pdf" TargetMode="Externa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../../../Desktop/2025%2002%2005%20-%20Cloud.las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"/>
          <p:cNvSpPr txBox="1">
            <a:spLocks noGrp="1"/>
          </p:cNvSpPr>
          <p:nvPr>
            <p:ph type="ctrTitle"/>
          </p:nvPr>
        </p:nvSpPr>
        <p:spPr>
          <a:xfrm>
            <a:off x="1501833" y="1795707"/>
            <a:ext cx="8366398" cy="1646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Trebuchet MS"/>
              <a:buNone/>
            </a:pPr>
            <a:r>
              <a:rPr lang="it-IT" dirty="0" err="1"/>
              <a:t>Wooden</a:t>
            </a:r>
            <a:r>
              <a:rPr lang="it-IT" dirty="0"/>
              <a:t> </a:t>
            </a:r>
            <a:r>
              <a:rPr lang="it-IT" dirty="0" err="1"/>
              <a:t>structures</a:t>
            </a:r>
            <a:r>
              <a:rPr lang="it-IT" dirty="0"/>
              <a:t> in </a:t>
            </a:r>
            <a:r>
              <a:rPr lang="it-IT" dirty="0" err="1"/>
              <a:t>Italy</a:t>
            </a:r>
            <a:endParaRPr dirty="0"/>
          </a:p>
        </p:txBody>
      </p:sp>
      <p:sp>
        <p:nvSpPr>
          <p:cNvPr id="148" name="Google Shape;148;p1"/>
          <p:cNvSpPr txBox="1"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SzPts val="1440"/>
              <a:buNone/>
            </a:pPr>
            <a:r>
              <a:rPr lang="it-IT"/>
              <a:t>Prof. Ing. Giuseppe Donato</a:t>
            </a:r>
            <a:endParaRPr/>
          </a:p>
          <a:p>
            <a:pPr marL="0" lvl="0" indent="0" algn="r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lang="it-IT"/>
              <a:t>Prof- Arch Vincenzo Carito</a:t>
            </a:r>
            <a:endParaRPr/>
          </a:p>
        </p:txBody>
      </p:sp>
      <p:sp>
        <p:nvSpPr>
          <p:cNvPr id="149" name="Google Shape;149;p1"/>
          <p:cNvSpPr/>
          <p:nvPr/>
        </p:nvSpPr>
        <p:spPr>
          <a:xfrm>
            <a:off x="0" y="0"/>
            <a:ext cx="12192000" cy="457200"/>
          </a:xfrm>
          <a:prstGeom prst="rect">
            <a:avLst/>
          </a:prstGeom>
          <a:solidFill>
            <a:srgbClr val="303134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EAED"/>
              </a:buClr>
              <a:buSzPts val="2100"/>
              <a:buFont typeface="Arial"/>
              <a:buNone/>
            </a:pPr>
            <a:r>
              <a:rPr lang="it-IT" sz="2100" b="0" i="0" u="none" strike="noStrike" cap="none">
                <a:solidFill>
                  <a:srgbClr val="E8EAED"/>
                </a:solidFill>
                <a:latin typeface="Arial"/>
                <a:ea typeface="Arial"/>
                <a:cs typeface="Arial"/>
                <a:sym typeface="Arial"/>
              </a:rPr>
              <a:t>Wooden structures in Italy</a:t>
            </a:r>
            <a:r>
              <a:rPr lang="it-IT" sz="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" name="Google Shape;150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53153" y="3644950"/>
            <a:ext cx="2613198" cy="25875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6328" y="604787"/>
            <a:ext cx="6657409" cy="1652159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4911047" y="5147732"/>
            <a:ext cx="410269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Jobshadowing</a:t>
            </a:r>
            <a:r>
              <a:rPr lang="it-IT" dirty="0" smtClean="0"/>
              <a:t> </a:t>
            </a:r>
            <a:r>
              <a:rPr lang="it-IT" dirty="0" err="1" smtClean="0"/>
              <a:t>at</a:t>
            </a:r>
            <a:r>
              <a:rPr lang="it-IT" dirty="0" smtClean="0"/>
              <a:t> </a:t>
            </a:r>
            <a:r>
              <a:rPr lang="en-US" dirty="0" smtClean="0">
                <a:solidFill>
                  <a:srgbClr val="40404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MANRESA</a:t>
            </a:r>
          </a:p>
          <a:p>
            <a:r>
              <a:rPr lang="en-US" dirty="0" smtClean="0">
                <a:solidFill>
                  <a:srgbClr val="40404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</a:t>
            </a:r>
            <a:r>
              <a:rPr lang="en-US" dirty="0">
                <a:solidFill>
                  <a:srgbClr val="40404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10/02/2025 -</a:t>
            </a:r>
            <a:r>
              <a:rPr lang="en-US" dirty="0" smtClean="0">
                <a:solidFill>
                  <a:srgbClr val="40404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14/02/2025 </a:t>
            </a:r>
            <a:endParaRPr lang="en-US" dirty="0">
              <a:solidFill>
                <a:srgbClr val="40404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r>
              <a:rPr lang="en-US" dirty="0" smtClean="0"/>
              <a:t>Institute </a:t>
            </a:r>
            <a:r>
              <a:rPr lang="en-US" dirty="0" err="1"/>
              <a:t>Guillem</a:t>
            </a:r>
            <a:r>
              <a:rPr lang="en-US" dirty="0"/>
              <a:t> </a:t>
            </a:r>
            <a:r>
              <a:rPr lang="en-US" dirty="0" err="1"/>
              <a:t>Catà</a:t>
            </a:r>
            <a:r>
              <a:rPr lang="en-US" dirty="0"/>
              <a:t>- </a:t>
            </a:r>
            <a:r>
              <a:rPr lang="en-US" dirty="0" smtClean="0"/>
              <a:t>Spain</a:t>
            </a:r>
          </a:p>
          <a:p>
            <a:r>
              <a:rPr lang="en-US" dirty="0"/>
              <a:t>VET 2024-1-IT02-KA121-VET-000213359 </a:t>
            </a:r>
          </a:p>
          <a:p>
            <a:r>
              <a:rPr lang="it-IT" dirty="0" smtClean="0"/>
              <a:t> </a:t>
            </a:r>
            <a:endParaRPr lang="it-IT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0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it-IT"/>
              <a:t>Wooden structures in Italy</a:t>
            </a:r>
            <a:endParaRPr/>
          </a:p>
        </p:txBody>
      </p:sp>
      <p:sp>
        <p:nvSpPr>
          <p:cNvPr id="221" name="Google Shape;221;p10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668" cy="4926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it-IT"/>
              <a:t>Casette – FEM (Finite Element Method)</a:t>
            </a:r>
            <a:endParaRPr/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/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/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/>
          </a:p>
        </p:txBody>
      </p:sp>
      <p:pic>
        <p:nvPicPr>
          <p:cNvPr id="222" name="Google Shape;222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82708" y="2740795"/>
            <a:ext cx="4935086" cy="37550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1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it-IT"/>
              <a:t>Wooden structures in Italy</a:t>
            </a:r>
            <a:endParaRPr/>
          </a:p>
        </p:txBody>
      </p:sp>
      <p:sp>
        <p:nvSpPr>
          <p:cNvPr id="229" name="Google Shape;229;p11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668" cy="582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40000" lnSpcReduction="20000"/>
          </a:bodyPr>
          <a:lstStyle/>
          <a:p>
            <a:pPr marL="342900" lvl="0" indent="-331470" algn="l" rtl="0">
              <a:spcBef>
                <a:spcPts val="0"/>
              </a:spcBef>
              <a:spcAft>
                <a:spcPts val="0"/>
              </a:spcAft>
              <a:buSzPct val="93333"/>
              <a:buChar char="►"/>
            </a:pPr>
            <a:r>
              <a:rPr lang="it-IT" sz="5400"/>
              <a:t>New gym under construction at  ITT MALAFARINA SOVERATO. </a:t>
            </a:r>
            <a:endParaRPr sz="5400"/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SzPct val="79999"/>
              <a:buNone/>
            </a:pP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ct val="79999"/>
              <a:buNone/>
            </a:pPr>
            <a:endParaRPr/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SzPct val="79999"/>
              <a:buNone/>
            </a:pPr>
            <a:endParaRPr/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SzPct val="79999"/>
              <a:buNone/>
            </a:pPr>
            <a:endParaRPr/>
          </a:p>
        </p:txBody>
      </p:sp>
      <p:pic>
        <p:nvPicPr>
          <p:cNvPr id="230" name="Google Shape;230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1581" y="2743200"/>
            <a:ext cx="5672799" cy="3951838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11"/>
          <p:cNvSpPr txBox="1"/>
          <p:nvPr/>
        </p:nvSpPr>
        <p:spPr>
          <a:xfrm>
            <a:off x="6895556" y="2846389"/>
            <a:ext cx="4149671" cy="582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>
              <a:buClr>
                <a:schemeClr val="accent1"/>
              </a:buClr>
              <a:buSzPts val="1440"/>
              <a:buFont typeface="Noto Sans Symbols"/>
              <a:buChar char="►"/>
            </a:pPr>
            <a:r>
              <a:rPr lang="it-IT" sz="1800" u="sng" dirty="0" err="1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rPr>
              <a:t>Architectural</a:t>
            </a:r>
            <a:r>
              <a:rPr lang="it-IT" sz="1800" u="sng" dirty="0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it-IT" sz="1800" u="sng" dirty="0" err="1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rPr>
              <a:t>project</a:t>
            </a:r>
            <a:endParaRPr sz="1800" dirty="0">
              <a:solidFill>
                <a:srgbClr val="3F3F3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</a:pPr>
            <a:endParaRPr sz="1800" dirty="0">
              <a:solidFill>
                <a:srgbClr val="3F3F3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342900" marR="0" lvl="0" indent="-2514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</a:pPr>
            <a:endParaRPr sz="1800" dirty="0">
              <a:solidFill>
                <a:srgbClr val="3F3F3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342900" marR="0" lvl="0" indent="-2514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</a:pPr>
            <a:endParaRPr sz="1800" dirty="0">
              <a:solidFill>
                <a:srgbClr val="3F3F3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2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it-IT"/>
              <a:t>Wooden structures in Italy</a:t>
            </a:r>
            <a:endParaRPr/>
          </a:p>
        </p:txBody>
      </p:sp>
      <p:sp>
        <p:nvSpPr>
          <p:cNvPr id="237" name="Google Shape;237;p12"/>
          <p:cNvSpPr txBox="1">
            <a:spLocks noGrp="1"/>
          </p:cNvSpPr>
          <p:nvPr>
            <p:ph type="body" idx="1"/>
          </p:nvPr>
        </p:nvSpPr>
        <p:spPr>
          <a:xfrm>
            <a:off x="501234" y="2160589"/>
            <a:ext cx="8596800" cy="58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47500" lnSpcReduction="20000"/>
          </a:bodyPr>
          <a:lstStyle/>
          <a:p>
            <a:pPr marL="342900" lvl="0" indent="-318770" algn="l" rtl="0">
              <a:spcBef>
                <a:spcPts val="0"/>
              </a:spcBef>
              <a:spcAft>
                <a:spcPts val="0"/>
              </a:spcAft>
              <a:buSzPct val="92173"/>
              <a:buChar char="►"/>
            </a:pPr>
            <a:r>
              <a:rPr lang="it-IT" sz="4600"/>
              <a:t>New gym under construction at ITT MALAFARINA SOVERATO </a:t>
            </a:r>
            <a:endParaRPr sz="4600"/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SzPct val="79999"/>
              <a:buNone/>
            </a:pP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ct val="79999"/>
              <a:buNone/>
            </a:pPr>
            <a:endParaRPr/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SzPct val="79999"/>
              <a:buNone/>
            </a:pPr>
            <a:endParaRPr/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SzPct val="79999"/>
              <a:buNone/>
            </a:pPr>
            <a:endParaRPr/>
          </a:p>
        </p:txBody>
      </p:sp>
      <p:pic>
        <p:nvPicPr>
          <p:cNvPr id="238" name="Google Shape;238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8076" y="2679826"/>
            <a:ext cx="5782847" cy="3903656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12"/>
          <p:cNvSpPr txBox="1"/>
          <p:nvPr/>
        </p:nvSpPr>
        <p:spPr>
          <a:xfrm>
            <a:off x="6895556" y="2846389"/>
            <a:ext cx="4149671" cy="582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>
              <a:buClr>
                <a:schemeClr val="accent1"/>
              </a:buClr>
              <a:buSzPts val="1440"/>
              <a:buFont typeface="Noto Sans Symbols"/>
              <a:buChar char="►"/>
            </a:pPr>
            <a:r>
              <a:rPr lang="it-IT" sz="1800" u="sng" dirty="0" err="1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rPr>
              <a:t>Planimetric</a:t>
            </a:r>
            <a:r>
              <a:rPr lang="it-IT" sz="1800" u="sng" dirty="0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it-IT" sz="1800" u="sng" dirty="0" err="1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rPr>
              <a:t>drawing</a:t>
            </a:r>
            <a:endParaRPr sz="1800" dirty="0">
              <a:solidFill>
                <a:srgbClr val="3F3F3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</a:pPr>
            <a:endParaRPr sz="1800" dirty="0">
              <a:solidFill>
                <a:srgbClr val="3F3F3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342900" marR="0" lvl="0" indent="-2514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</a:pPr>
            <a:endParaRPr sz="1800" dirty="0">
              <a:solidFill>
                <a:srgbClr val="3F3F3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342900" marR="0" lvl="0" indent="-2514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</a:pPr>
            <a:endParaRPr sz="1800" dirty="0">
              <a:solidFill>
                <a:srgbClr val="3F3F3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3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it-IT"/>
              <a:t>Wooden structures in Italy</a:t>
            </a:r>
            <a:endParaRPr/>
          </a:p>
        </p:txBody>
      </p:sp>
      <p:sp>
        <p:nvSpPr>
          <p:cNvPr id="245" name="Google Shape;245;p13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668" cy="4197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440"/>
              <a:buNone/>
            </a:pPr>
            <a:r>
              <a:rPr lang="it-IT" dirty="0" err="1"/>
              <a:t>Why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the use of </a:t>
            </a:r>
            <a:r>
              <a:rPr lang="it-IT" dirty="0" err="1"/>
              <a:t>wood</a:t>
            </a:r>
            <a:r>
              <a:rPr lang="it-IT" dirty="0"/>
              <a:t> </a:t>
            </a:r>
            <a:r>
              <a:rPr lang="it-IT" dirty="0" err="1"/>
              <a:t>reduced</a:t>
            </a:r>
            <a:r>
              <a:rPr lang="it-IT" dirty="0"/>
              <a:t> in </a:t>
            </a:r>
            <a:r>
              <a:rPr lang="it-IT" dirty="0" err="1"/>
              <a:t>Italy</a:t>
            </a:r>
            <a:r>
              <a:rPr lang="it-IT" dirty="0"/>
              <a:t>?</a:t>
            </a:r>
            <a:endParaRPr dirty="0"/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ts val="1280"/>
              <a:buChar char="►"/>
            </a:pPr>
            <a:r>
              <a:rPr lang="it-IT" dirty="0"/>
              <a:t>Building </a:t>
            </a:r>
            <a:r>
              <a:rPr lang="it-IT" dirty="0" err="1"/>
              <a:t>has</a:t>
            </a:r>
            <a:r>
              <a:rPr lang="it-IT" dirty="0"/>
              <a:t> a long </a:t>
            </a:r>
            <a:r>
              <a:rPr lang="it-IT" dirty="0" err="1"/>
              <a:t>tradition</a:t>
            </a:r>
            <a:r>
              <a:rPr lang="it-IT" dirty="0"/>
              <a:t> of </a:t>
            </a:r>
            <a:r>
              <a:rPr lang="it-IT" dirty="0" err="1"/>
              <a:t>masonry</a:t>
            </a:r>
            <a:r>
              <a:rPr lang="it-IT" dirty="0"/>
              <a:t> and </a:t>
            </a:r>
            <a:r>
              <a:rPr lang="it-IT" dirty="0" err="1"/>
              <a:t>reinforced</a:t>
            </a:r>
            <a:r>
              <a:rPr lang="it-IT" dirty="0"/>
              <a:t> concrete </a:t>
            </a:r>
            <a:r>
              <a:rPr lang="it-IT" dirty="0" err="1"/>
              <a:t>construction</a:t>
            </a:r>
            <a:r>
              <a:rPr lang="it-IT" dirty="0"/>
              <a:t>, and </a:t>
            </a:r>
            <a:r>
              <a:rPr lang="it-IT" dirty="0" err="1"/>
              <a:t>this</a:t>
            </a:r>
            <a:r>
              <a:rPr lang="it-IT" dirty="0"/>
              <a:t> culture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still</a:t>
            </a:r>
            <a:r>
              <a:rPr lang="it-IT" dirty="0"/>
              <a:t> </a:t>
            </a:r>
            <a:r>
              <a:rPr lang="it-IT" dirty="0" err="1"/>
              <a:t>very</a:t>
            </a:r>
            <a:r>
              <a:rPr lang="it-IT" dirty="0"/>
              <a:t> </a:t>
            </a:r>
            <a:r>
              <a:rPr lang="it-IT" dirty="0" err="1"/>
              <a:t>deep-rooted</a:t>
            </a:r>
            <a:r>
              <a:rPr lang="it-IT" dirty="0"/>
              <a:t>. </a:t>
            </a:r>
            <a:endParaRPr dirty="0"/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ts val="1280"/>
              <a:buChar char="►"/>
            </a:pPr>
            <a:r>
              <a:rPr lang="it-IT" dirty="0" err="1"/>
              <a:t>Costs</a:t>
            </a:r>
            <a:r>
              <a:rPr lang="it-IT" dirty="0"/>
              <a:t>: </a:t>
            </a:r>
            <a:r>
              <a:rPr lang="it-IT" dirty="0" err="1"/>
              <a:t>although</a:t>
            </a:r>
            <a:r>
              <a:rPr lang="it-IT" dirty="0"/>
              <a:t> </a:t>
            </a:r>
            <a:r>
              <a:rPr lang="it-IT" dirty="0" err="1"/>
              <a:t>construction</a:t>
            </a:r>
            <a:r>
              <a:rPr lang="it-IT" dirty="0"/>
              <a:t> </a:t>
            </a:r>
            <a:r>
              <a:rPr lang="it-IT" dirty="0" err="1"/>
              <a:t>times</a:t>
            </a:r>
            <a:r>
              <a:rPr lang="it-IT" dirty="0"/>
              <a:t> are </a:t>
            </a:r>
            <a:r>
              <a:rPr lang="it-IT" dirty="0" err="1"/>
              <a:t>faster</a:t>
            </a:r>
            <a:r>
              <a:rPr lang="it-IT" dirty="0"/>
              <a:t>, the </a:t>
            </a:r>
            <a:r>
              <a:rPr lang="it-IT" dirty="0" err="1"/>
              <a:t>initial</a:t>
            </a:r>
            <a:r>
              <a:rPr lang="it-IT" dirty="0"/>
              <a:t> </a:t>
            </a:r>
            <a:r>
              <a:rPr lang="it-IT" dirty="0" err="1"/>
              <a:t>cost</a:t>
            </a:r>
            <a:r>
              <a:rPr lang="it-IT" dirty="0"/>
              <a:t> of </a:t>
            </a:r>
            <a:r>
              <a:rPr lang="it-IT" dirty="0" err="1"/>
              <a:t>wooden</a:t>
            </a:r>
            <a:r>
              <a:rPr lang="it-IT" dirty="0"/>
              <a:t> </a:t>
            </a:r>
            <a:r>
              <a:rPr lang="it-IT" dirty="0" err="1"/>
              <a:t>structures</a:t>
            </a:r>
            <a:r>
              <a:rPr lang="it-IT" dirty="0"/>
              <a:t> can be </a:t>
            </a:r>
            <a:r>
              <a:rPr lang="it-IT" dirty="0" err="1"/>
              <a:t>higher</a:t>
            </a:r>
            <a:r>
              <a:rPr lang="it-IT" dirty="0"/>
              <a:t> </a:t>
            </a:r>
            <a:r>
              <a:rPr lang="it-IT" dirty="0" err="1"/>
              <a:t>than</a:t>
            </a:r>
            <a:r>
              <a:rPr lang="it-IT" dirty="0"/>
              <a:t> </a:t>
            </a:r>
            <a:r>
              <a:rPr lang="it-IT" dirty="0" err="1"/>
              <a:t>traditional</a:t>
            </a:r>
            <a:r>
              <a:rPr lang="it-IT" dirty="0"/>
              <a:t> </a:t>
            </a:r>
            <a:r>
              <a:rPr lang="it-IT" dirty="0" err="1"/>
              <a:t>construction</a:t>
            </a:r>
            <a:endParaRPr dirty="0"/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ts val="1280"/>
              <a:buChar char="►"/>
            </a:pPr>
            <a:r>
              <a:rPr lang="it-IT" dirty="0" err="1"/>
              <a:t>Perception</a:t>
            </a:r>
            <a:r>
              <a:rPr lang="it-IT" dirty="0"/>
              <a:t> and </a:t>
            </a:r>
            <a:r>
              <a:rPr lang="it-IT" dirty="0" err="1"/>
              <a:t>prejudices</a:t>
            </a:r>
            <a:r>
              <a:rPr lang="it-IT" dirty="0"/>
              <a:t>: </a:t>
            </a:r>
            <a:r>
              <a:rPr lang="it-IT" dirty="0" err="1"/>
              <a:t>there</a:t>
            </a:r>
            <a:r>
              <a:rPr lang="it-IT" dirty="0"/>
              <a:t> are </a:t>
            </a:r>
            <a:r>
              <a:rPr lang="it-IT" dirty="0" err="1"/>
              <a:t>still</a:t>
            </a:r>
            <a:r>
              <a:rPr lang="it-IT" dirty="0"/>
              <a:t> some </a:t>
            </a:r>
            <a:r>
              <a:rPr lang="it-IT" dirty="0" err="1"/>
              <a:t>prejudices</a:t>
            </a:r>
            <a:r>
              <a:rPr lang="it-IT" dirty="0"/>
              <a:t> </a:t>
            </a:r>
            <a:r>
              <a:rPr lang="it-IT" dirty="0" err="1"/>
              <a:t>against</a:t>
            </a:r>
            <a:r>
              <a:rPr lang="it-IT" dirty="0"/>
              <a:t> </a:t>
            </a:r>
            <a:r>
              <a:rPr lang="it-IT" dirty="0" err="1"/>
              <a:t>wooden</a:t>
            </a:r>
            <a:r>
              <a:rPr lang="it-IT" dirty="0"/>
              <a:t> </a:t>
            </a:r>
            <a:r>
              <a:rPr lang="it-IT" dirty="0" err="1"/>
              <a:t>buildings</a:t>
            </a:r>
            <a:r>
              <a:rPr lang="it-IT" dirty="0"/>
              <a:t>, </a:t>
            </a:r>
            <a:r>
              <a:rPr lang="it-IT" dirty="0" err="1"/>
              <a:t>such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the </a:t>
            </a:r>
            <a:r>
              <a:rPr lang="it-IT" dirty="0" err="1"/>
              <a:t>presumed</a:t>
            </a:r>
            <a:r>
              <a:rPr lang="it-IT" dirty="0"/>
              <a:t> </a:t>
            </a:r>
            <a:r>
              <a:rPr lang="it-IT" dirty="0" err="1"/>
              <a:t>lower</a:t>
            </a:r>
            <a:r>
              <a:rPr lang="it-IT" dirty="0"/>
              <a:t> </a:t>
            </a:r>
            <a:r>
              <a:rPr lang="it-IT" dirty="0" err="1"/>
              <a:t>durability</a:t>
            </a:r>
            <a:r>
              <a:rPr lang="it-IT" dirty="0"/>
              <a:t> or </a:t>
            </a:r>
            <a:r>
              <a:rPr lang="it-IT" dirty="0" err="1"/>
              <a:t>fire</a:t>
            </a:r>
            <a:r>
              <a:rPr lang="it-IT" dirty="0"/>
              <a:t> </a:t>
            </a:r>
            <a:r>
              <a:rPr lang="it-IT" dirty="0" err="1"/>
              <a:t>resistance</a:t>
            </a:r>
            <a:r>
              <a:rPr lang="it-IT" dirty="0"/>
              <a:t>. </a:t>
            </a:r>
            <a:endParaRPr dirty="0"/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ts val="1280"/>
              <a:buChar char="►"/>
            </a:pPr>
            <a:r>
              <a:rPr lang="it-IT" dirty="0" err="1"/>
              <a:t>Availability</a:t>
            </a:r>
            <a:r>
              <a:rPr lang="it-IT" dirty="0"/>
              <a:t> of </a:t>
            </a:r>
            <a:r>
              <a:rPr lang="it-IT" dirty="0" err="1"/>
              <a:t>materials</a:t>
            </a:r>
            <a:r>
              <a:rPr lang="it-IT" dirty="0"/>
              <a:t> and </a:t>
            </a:r>
            <a:r>
              <a:rPr lang="it-IT" dirty="0" err="1"/>
              <a:t>skills</a:t>
            </a:r>
            <a:r>
              <a:rPr lang="it-IT" dirty="0"/>
              <a:t>: </a:t>
            </a:r>
            <a:r>
              <a:rPr lang="it-IT" dirty="0" err="1"/>
              <a:t>even</a:t>
            </a:r>
            <a:r>
              <a:rPr lang="it-IT" dirty="0"/>
              <a:t> </a:t>
            </a:r>
            <a:r>
              <a:rPr lang="it-IT" dirty="0" err="1"/>
              <a:t>if</a:t>
            </a:r>
            <a:r>
              <a:rPr lang="it-IT" dirty="0"/>
              <a:t> the </a:t>
            </a:r>
            <a:r>
              <a:rPr lang="it-IT" dirty="0" err="1"/>
              <a:t>wood</a:t>
            </a:r>
            <a:r>
              <a:rPr lang="it-IT" dirty="0"/>
              <a:t> </a:t>
            </a:r>
            <a:r>
              <a:rPr lang="it-IT" dirty="0" err="1"/>
              <a:t>supply</a:t>
            </a:r>
            <a:r>
              <a:rPr lang="it-IT" dirty="0"/>
              <a:t> </a:t>
            </a:r>
            <a:r>
              <a:rPr lang="it-IT" dirty="0" err="1"/>
              <a:t>chain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developing</a:t>
            </a:r>
            <a:r>
              <a:rPr lang="it-IT" dirty="0"/>
              <a:t> in </a:t>
            </a:r>
            <a:r>
              <a:rPr lang="it-IT" dirty="0" err="1"/>
              <a:t>Italy</a:t>
            </a:r>
            <a:r>
              <a:rPr lang="it-IT" dirty="0"/>
              <a:t>, </a:t>
            </a:r>
            <a:endParaRPr dirty="0"/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ts val="1280"/>
              <a:buChar char="►"/>
            </a:pPr>
            <a:r>
              <a:rPr lang="it-IT" dirty="0" err="1"/>
              <a:t>Climate</a:t>
            </a:r>
            <a:r>
              <a:rPr lang="it-IT" dirty="0"/>
              <a:t>: </a:t>
            </a:r>
            <a:r>
              <a:rPr lang="it-IT" dirty="0" err="1"/>
              <a:t>Italy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characterized</a:t>
            </a:r>
            <a:r>
              <a:rPr lang="it-IT" dirty="0"/>
              <a:t> by </a:t>
            </a:r>
            <a:r>
              <a:rPr lang="it-IT" dirty="0" err="1"/>
              <a:t>different</a:t>
            </a:r>
            <a:r>
              <a:rPr lang="it-IT" dirty="0"/>
              <a:t> </a:t>
            </a:r>
            <a:r>
              <a:rPr lang="it-IT" dirty="0" err="1"/>
              <a:t>climates</a:t>
            </a:r>
            <a:r>
              <a:rPr lang="it-IT" dirty="0"/>
              <a:t>, some </a:t>
            </a:r>
            <a:r>
              <a:rPr lang="it-IT" dirty="0" err="1"/>
              <a:t>areas</a:t>
            </a:r>
            <a:r>
              <a:rPr lang="it-IT" dirty="0"/>
              <a:t> with high </a:t>
            </a:r>
            <a:r>
              <a:rPr lang="it-IT" dirty="0" err="1"/>
              <a:t>humidity</a:t>
            </a:r>
            <a:r>
              <a:rPr lang="it-IT" dirty="0"/>
              <a:t> or strong temperature </a:t>
            </a:r>
            <a:r>
              <a:rPr lang="it-IT" dirty="0" err="1"/>
              <a:t>variations</a:t>
            </a:r>
            <a:r>
              <a:rPr lang="it-IT" dirty="0"/>
              <a:t> </a:t>
            </a:r>
            <a:r>
              <a:rPr lang="it-IT" dirty="0" err="1"/>
              <a:t>may</a:t>
            </a:r>
            <a:r>
              <a:rPr lang="it-IT" dirty="0"/>
              <a:t> </a:t>
            </a:r>
            <a:r>
              <a:rPr lang="it-IT" dirty="0" err="1"/>
              <a:t>require</a:t>
            </a:r>
            <a:r>
              <a:rPr lang="it-IT" dirty="0"/>
              <a:t> </a:t>
            </a:r>
            <a:r>
              <a:rPr lang="it-IT" dirty="0" err="1"/>
              <a:t>particular</a:t>
            </a:r>
            <a:r>
              <a:rPr lang="it-IT" dirty="0"/>
              <a:t> design and </a:t>
            </a:r>
            <a:r>
              <a:rPr lang="it-IT" dirty="0" err="1"/>
              <a:t>construction</a:t>
            </a:r>
            <a:r>
              <a:rPr lang="it-IT" dirty="0"/>
              <a:t> </a:t>
            </a:r>
            <a:r>
              <a:rPr lang="it-IT" dirty="0" err="1"/>
              <a:t>measures</a:t>
            </a:r>
            <a:r>
              <a:rPr lang="it-IT" dirty="0"/>
              <a:t> to </a:t>
            </a:r>
            <a:r>
              <a:rPr lang="it-IT" dirty="0" err="1"/>
              <a:t>guarantee</a:t>
            </a:r>
            <a:r>
              <a:rPr lang="it-IT" dirty="0"/>
              <a:t> the </a:t>
            </a:r>
            <a:r>
              <a:rPr lang="it-IT" dirty="0" err="1"/>
              <a:t>durability</a:t>
            </a:r>
            <a:r>
              <a:rPr lang="it-IT" dirty="0"/>
              <a:t> of </a:t>
            </a:r>
            <a:r>
              <a:rPr lang="it-IT" dirty="0" err="1"/>
              <a:t>wooden</a:t>
            </a:r>
            <a:r>
              <a:rPr lang="it-IT" dirty="0"/>
              <a:t> </a:t>
            </a:r>
            <a:r>
              <a:rPr lang="it-IT" dirty="0" err="1"/>
              <a:t>structures</a:t>
            </a:r>
            <a:r>
              <a:rPr lang="it-IT" dirty="0"/>
              <a:t>.</a:t>
            </a:r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4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it-IT"/>
              <a:t>Seismic effects in Italy</a:t>
            </a:r>
            <a:endParaRPr/>
          </a:p>
        </p:txBody>
      </p:sp>
      <p:pic>
        <p:nvPicPr>
          <p:cNvPr id="251" name="Google Shape;25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16980" y="1345212"/>
            <a:ext cx="3254144" cy="251609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7333" y="1345212"/>
            <a:ext cx="4119797" cy="2516091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14"/>
          <p:cNvSpPr txBox="1"/>
          <p:nvPr/>
        </p:nvSpPr>
        <p:spPr>
          <a:xfrm>
            <a:off x="8337190" y="1930400"/>
            <a:ext cx="2218099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1783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rgbClr val="20212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0" i="0" u="sng"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Victims</a:t>
            </a:r>
            <a:endParaRPr sz="1800" b="0" i="0" u="sng">
              <a:solidFill>
                <a:srgbClr val="202122"/>
              </a:solidFill>
              <a:latin typeface="Arial"/>
              <a:ea typeface="Arial"/>
              <a:cs typeface="Arial"/>
              <a:sym typeface="Arial"/>
              <a:hlinkClick r:id="rId5">
                <a:extLst>
                  <a:ext uri="{A12FA001-AC4F-418D-AE19-62706E023703}">
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</a:ext>
                </a:extLst>
              </a:hlinkClick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0" i="0" u="sng"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30.000 and 50.000</a:t>
            </a: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254" name="Google Shape;254;p14" descr="Il terremoto e il maremoto di Messina e Reggio Calabria | Dipartimento  della Protezione Civile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46911" y="4131014"/>
            <a:ext cx="3490111" cy="23252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14" descr="Scoperta nello Stretto di Messina la faglia che causò il devastante  terremoto del 1908 - Rai News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830395" y="4131014"/>
            <a:ext cx="3340729" cy="2332638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14"/>
          <p:cNvSpPr txBox="1"/>
          <p:nvPr/>
        </p:nvSpPr>
        <p:spPr>
          <a:xfrm>
            <a:off x="8385711" y="4264685"/>
            <a:ext cx="2218099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1908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rgbClr val="20212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0" i="0" u="sng"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Victims</a:t>
            </a:r>
            <a:endParaRPr sz="1800" b="0" i="0" u="sng">
              <a:solidFill>
                <a:srgbClr val="202122"/>
              </a:solidFill>
              <a:latin typeface="Arial"/>
              <a:ea typeface="Arial"/>
              <a:cs typeface="Arial"/>
              <a:sym typeface="Arial"/>
              <a:hlinkClick r:id="rId5">
                <a:extLst>
                  <a:ext uri="{A12FA001-AC4F-418D-AE19-62706E023703}">
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</a:ext>
                </a:extLst>
              </a:hlinkClick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0" i="0" u="sng"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75.000 and 80.000</a:t>
            </a: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57" name="Google Shape;257;p14"/>
          <p:cNvSpPr txBox="1"/>
          <p:nvPr/>
        </p:nvSpPr>
        <p:spPr>
          <a:xfrm>
            <a:off x="8385711" y="6063734"/>
            <a:ext cx="229737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About 120 years</a:t>
            </a:r>
            <a:endParaRPr/>
          </a:p>
        </p:txBody>
      </p:sp>
      <p:sp>
        <p:nvSpPr>
          <p:cNvPr id="258" name="Google Shape;258;p14"/>
          <p:cNvSpPr txBox="1"/>
          <p:nvPr/>
        </p:nvSpPr>
        <p:spPr>
          <a:xfrm>
            <a:off x="8337190" y="427112"/>
            <a:ext cx="76308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1650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5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it-IT"/>
              <a:t>Seismic effects in Italy - the future?</a:t>
            </a:r>
            <a:endParaRPr/>
          </a:p>
        </p:txBody>
      </p:sp>
      <p:pic>
        <p:nvPicPr>
          <p:cNvPr id="264" name="Google Shape;264;p15" descr="CALABRIA, LISTA TERREMOTI IN TEMPO REALE (INGV) |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96000" y="1705824"/>
            <a:ext cx="3448050" cy="487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15" descr="Il Rischio Sismico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0617" y="1591523"/>
            <a:ext cx="3448050" cy="4915305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15"/>
          <p:cNvSpPr txBox="1"/>
          <p:nvPr/>
        </p:nvSpPr>
        <p:spPr>
          <a:xfrm>
            <a:off x="3585172" y="6488668"/>
            <a:ext cx="610203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dirty="0" err="1" smtClean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It</a:t>
            </a:r>
            <a:r>
              <a:rPr lang="it-IT" sz="1800" dirty="0" smtClean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it-IT" sz="1800" dirty="0" err="1" smtClean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is</a:t>
            </a:r>
            <a:r>
              <a:rPr lang="it-IT" sz="1800" dirty="0" smtClean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it-IT" sz="1800" dirty="0" err="1" smtClean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important</a:t>
            </a:r>
            <a:r>
              <a:rPr lang="it-IT" sz="1800" dirty="0" smtClean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it-IT" sz="18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to </a:t>
            </a:r>
            <a:r>
              <a:rPr lang="it-IT" sz="1800" dirty="0" err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build</a:t>
            </a:r>
            <a:r>
              <a:rPr lang="it-IT" sz="18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it-IT" sz="1800" dirty="0" smtClean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with</a:t>
            </a:r>
            <a:r>
              <a:rPr lang="it-IT" sz="1800" dirty="0" smtClean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it-IT" sz="1800" dirty="0" err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wood</a:t>
            </a:r>
            <a:endParaRPr sz="1800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16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it-IT"/>
              <a:t>Chemical protection of wood</a:t>
            </a:r>
            <a:endParaRPr/>
          </a:p>
        </p:txBody>
      </p:sp>
      <p:sp>
        <p:nvSpPr>
          <p:cNvPr id="272" name="Google Shape;272;p16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it-IT"/>
              <a:t>DEGRADATION FACTORS Atmospheric agents are the elements that cause the greatest degradation of wood light through the photolytic action of ultraviolet and light (UV rays), both high and low temperatures 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it-IT"/>
              <a:t>Ultraviolet radiation is also responsible for the color variation of transparent paint films which tend to take on more yellowish colors and lose part of their transparency. </a:t>
            </a:r>
            <a:endParaRPr/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7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it-IT"/>
              <a:t>Chemical protection of wood 2</a:t>
            </a:r>
            <a:endParaRPr/>
          </a:p>
        </p:txBody>
      </p:sp>
      <p:sp>
        <p:nvSpPr>
          <p:cNvPr id="278" name="Google Shape;278;p17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10000"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ct val="79999"/>
              <a:buChar char="►"/>
            </a:pPr>
            <a:r>
              <a:rPr lang="it-IT"/>
              <a:t>PROTECTION of wood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ct val="79999"/>
              <a:buChar char="►"/>
            </a:pPr>
            <a:r>
              <a:rPr lang="it-IT"/>
              <a:t> Chemical protection can undoubtedly increase its lifespan, . It is therefore a question of applying paint products to the wood that have the following characteristics: 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ct val="79999"/>
              <a:buChar char="►"/>
            </a:pPr>
            <a:r>
              <a:rPr lang="it-IT"/>
              <a:t>• ability to prevent the development of xylophagous fungi and repel insect attacks; 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ct val="79999"/>
              <a:buChar char="►"/>
            </a:pPr>
            <a:r>
              <a:rPr lang="it-IT"/>
              <a:t>• ability to resist the degrading action of ultraviolet rays; 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ct val="79999"/>
              <a:buChar char="►"/>
            </a:pPr>
            <a:r>
              <a:rPr lang="it-IT"/>
              <a:t>• low coefficient of thermal expansion and therefore poor expansion following heating, to be consistent with the behavior of the wood to which they are anchored; 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ct val="79999"/>
              <a:buChar char="►"/>
            </a:pPr>
            <a:r>
              <a:rPr lang="it-IT"/>
              <a:t>• good degree of impermeability to rainwater, to prevent its penetration into the wood; 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ct val="79999"/>
              <a:buChar char="►"/>
            </a:pPr>
            <a:r>
              <a:rPr lang="it-IT"/>
              <a:t>• good degree of permeability to water vapor, to allow the wood to lose excess humidity compared to  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ct val="79999"/>
              <a:buChar char="►"/>
            </a:pPr>
            <a:r>
              <a:rPr lang="it-IT"/>
              <a:t>• ease of maintenance, since the deterioration action of external agents also affects the films of paint products,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8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it-IT"/>
              <a:t>Chemical protection of wood 3</a:t>
            </a:r>
            <a:endParaRPr/>
          </a:p>
        </p:txBody>
      </p:sp>
      <p:sp>
        <p:nvSpPr>
          <p:cNvPr id="284" name="Google Shape;284;p18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6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79999"/>
              <a:buNone/>
            </a:pPr>
            <a:r>
              <a:rPr lang="it-IT" dirty="0"/>
              <a:t>CHEMICALS can be </a:t>
            </a:r>
            <a:r>
              <a:rPr lang="it-IT" dirty="0" err="1"/>
              <a:t>thick</a:t>
            </a:r>
            <a:r>
              <a:rPr lang="it-IT" dirty="0"/>
              <a:t> or </a:t>
            </a:r>
            <a:r>
              <a:rPr lang="it-IT" dirty="0" smtClean="0"/>
              <a:t>water-</a:t>
            </a:r>
            <a:r>
              <a:rPr lang="it-IT" dirty="0" err="1" smtClean="0"/>
              <a:t>based</a:t>
            </a:r>
            <a:r>
              <a:rPr lang="it-IT" dirty="0" smtClean="0"/>
              <a:t>. </a:t>
            </a:r>
            <a:r>
              <a:rPr lang="it-IT" dirty="0"/>
              <a:t>Water-</a:t>
            </a:r>
            <a:r>
              <a:rPr lang="it-IT" dirty="0" err="1"/>
              <a:t>based</a:t>
            </a:r>
            <a:r>
              <a:rPr lang="it-IT" dirty="0"/>
              <a:t> </a:t>
            </a:r>
            <a:r>
              <a:rPr lang="it-IT" dirty="0" err="1"/>
              <a:t>paints</a:t>
            </a:r>
            <a:r>
              <a:rPr lang="it-IT" dirty="0"/>
              <a:t> </a:t>
            </a:r>
            <a:r>
              <a:rPr lang="it-IT" dirty="0" err="1"/>
              <a:t>have</a:t>
            </a:r>
            <a:r>
              <a:rPr lang="it-IT" dirty="0"/>
              <a:t> </a:t>
            </a:r>
            <a:r>
              <a:rPr lang="it-IT" dirty="0" err="1"/>
              <a:t>been</a:t>
            </a:r>
            <a:r>
              <a:rPr lang="it-IT" dirty="0"/>
              <a:t> an </a:t>
            </a:r>
            <a:r>
              <a:rPr lang="it-IT" dirty="0" err="1"/>
              <a:t>objective</a:t>
            </a:r>
            <a:r>
              <a:rPr lang="it-IT" dirty="0"/>
              <a:t> </a:t>
            </a:r>
            <a:r>
              <a:rPr lang="it-IT" dirty="0" err="1"/>
              <a:t>pursued</a:t>
            </a:r>
            <a:r>
              <a:rPr lang="it-IT" dirty="0"/>
              <a:t> by the </a:t>
            </a:r>
            <a:r>
              <a:rPr lang="it-IT" dirty="0" err="1"/>
              <a:t>paint</a:t>
            </a:r>
            <a:r>
              <a:rPr lang="it-IT" dirty="0"/>
              <a:t> </a:t>
            </a:r>
            <a:r>
              <a:rPr lang="it-IT" dirty="0" err="1"/>
              <a:t>products</a:t>
            </a:r>
            <a:r>
              <a:rPr lang="it-IT" dirty="0"/>
              <a:t> </a:t>
            </a:r>
            <a:r>
              <a:rPr lang="it-IT" dirty="0" err="1"/>
              <a:t>industry</a:t>
            </a:r>
            <a:r>
              <a:rPr lang="it-IT" dirty="0"/>
              <a:t> for </a:t>
            </a:r>
            <a:r>
              <a:rPr lang="it-IT" dirty="0" err="1"/>
              <a:t>many</a:t>
            </a:r>
            <a:r>
              <a:rPr lang="it-IT" dirty="0"/>
              <a:t> </a:t>
            </a:r>
            <a:r>
              <a:rPr lang="it-IT" dirty="0" err="1" smtClean="0"/>
              <a:t>years</a:t>
            </a:r>
            <a:r>
              <a:rPr lang="it-IT" dirty="0" smtClean="0"/>
              <a:t> for </a:t>
            </a:r>
            <a:r>
              <a:rPr lang="it-IT" dirty="0" err="1"/>
              <a:t>less</a:t>
            </a:r>
            <a:r>
              <a:rPr lang="it-IT" dirty="0"/>
              <a:t> </a:t>
            </a:r>
            <a:r>
              <a:rPr lang="it-IT" dirty="0" err="1"/>
              <a:t>pollution</a:t>
            </a:r>
            <a:r>
              <a:rPr lang="it-IT" dirty="0"/>
              <a:t>, </a:t>
            </a: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ct val="79999"/>
              <a:buNone/>
            </a:pPr>
            <a:r>
              <a:rPr lang="it-IT" dirty="0"/>
              <a:t> Water-</a:t>
            </a:r>
            <a:r>
              <a:rPr lang="it-IT" dirty="0" err="1"/>
              <a:t>based</a:t>
            </a:r>
            <a:r>
              <a:rPr lang="it-IT" dirty="0"/>
              <a:t> </a:t>
            </a:r>
            <a:r>
              <a:rPr lang="it-IT" dirty="0" err="1"/>
              <a:t>paints</a:t>
            </a:r>
            <a:r>
              <a:rPr lang="it-IT" dirty="0"/>
              <a:t> are </a:t>
            </a:r>
            <a:r>
              <a:rPr lang="it-IT" dirty="0" err="1"/>
              <a:t>composed</a:t>
            </a:r>
            <a:r>
              <a:rPr lang="it-IT" dirty="0"/>
              <a:t> of </a:t>
            </a:r>
            <a:r>
              <a:rPr lang="it-IT" dirty="0" err="1"/>
              <a:t>aqueous</a:t>
            </a:r>
            <a:r>
              <a:rPr lang="it-IT" dirty="0"/>
              <a:t> </a:t>
            </a:r>
            <a:r>
              <a:rPr lang="it-IT" dirty="0" err="1"/>
              <a:t>dispersions</a:t>
            </a:r>
            <a:r>
              <a:rPr lang="it-IT" dirty="0"/>
              <a:t> of </a:t>
            </a:r>
            <a:r>
              <a:rPr lang="it-IT" dirty="0" err="1"/>
              <a:t>resins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form</a:t>
            </a:r>
            <a:r>
              <a:rPr lang="it-IT" dirty="0"/>
              <a:t> a dry and </a:t>
            </a:r>
            <a:r>
              <a:rPr lang="it-IT" dirty="0" err="1"/>
              <a:t>resistant</a:t>
            </a:r>
            <a:r>
              <a:rPr lang="it-IT" dirty="0"/>
              <a:t> film </a:t>
            </a:r>
            <a:r>
              <a:rPr lang="it-IT" dirty="0" err="1"/>
              <a:t>through</a:t>
            </a:r>
            <a:r>
              <a:rPr lang="it-IT" dirty="0"/>
              <a:t> a </a:t>
            </a:r>
            <a:r>
              <a:rPr lang="it-IT" dirty="0" err="1"/>
              <a:t>physical</a:t>
            </a:r>
            <a:r>
              <a:rPr lang="it-IT" dirty="0"/>
              <a:t> </a:t>
            </a:r>
            <a:r>
              <a:rPr lang="it-IT" dirty="0" err="1"/>
              <a:t>process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involves</a:t>
            </a:r>
            <a:r>
              <a:rPr lang="it-IT" dirty="0"/>
              <a:t>:</a:t>
            </a:r>
            <a:endParaRPr dirty="0"/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ct val="80000"/>
              <a:buChar char="►"/>
            </a:pPr>
            <a:r>
              <a:rPr lang="it-IT" dirty="0"/>
              <a:t>1_ </a:t>
            </a:r>
            <a:r>
              <a:rPr lang="it-IT" dirty="0" err="1"/>
              <a:t>evaporation</a:t>
            </a:r>
            <a:r>
              <a:rPr lang="it-IT" dirty="0"/>
              <a:t> of water </a:t>
            </a:r>
            <a:endParaRPr dirty="0"/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ct val="80000"/>
              <a:buChar char="►"/>
            </a:pPr>
            <a:r>
              <a:rPr lang="it-IT" dirty="0"/>
              <a:t>2_ </a:t>
            </a:r>
            <a:r>
              <a:rPr lang="it-IT" dirty="0" err="1"/>
              <a:t>coalescence</a:t>
            </a:r>
            <a:r>
              <a:rPr lang="it-IT" dirty="0"/>
              <a:t> of the </a:t>
            </a:r>
            <a:r>
              <a:rPr lang="it-IT" dirty="0" err="1"/>
              <a:t>resin</a:t>
            </a:r>
            <a:r>
              <a:rPr lang="it-IT" dirty="0"/>
              <a:t> in </a:t>
            </a:r>
            <a:r>
              <a:rPr lang="it-IT" dirty="0" err="1"/>
              <a:t>dispersion</a:t>
            </a:r>
            <a:r>
              <a:rPr lang="it-IT" dirty="0"/>
              <a:t> with </a:t>
            </a:r>
            <a:r>
              <a:rPr lang="it-IT" dirty="0" err="1"/>
              <a:t>consequent</a:t>
            </a:r>
            <a:r>
              <a:rPr lang="it-IT" dirty="0"/>
              <a:t> </a:t>
            </a:r>
            <a:r>
              <a:rPr lang="it-IT" dirty="0" err="1"/>
              <a:t>formation</a:t>
            </a:r>
            <a:r>
              <a:rPr lang="it-IT" dirty="0"/>
              <a:t> of a </a:t>
            </a:r>
            <a:r>
              <a:rPr lang="it-IT" dirty="0" err="1"/>
              <a:t>continuous</a:t>
            </a:r>
            <a:r>
              <a:rPr lang="it-IT" dirty="0"/>
              <a:t> film.</a:t>
            </a: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ct val="79999"/>
              <a:buNone/>
            </a:pPr>
            <a:r>
              <a:rPr lang="it-IT" dirty="0" err="1"/>
              <a:t>Advantages</a:t>
            </a:r>
            <a:r>
              <a:rPr lang="it-IT" dirty="0"/>
              <a:t> of water-</a:t>
            </a:r>
            <a:r>
              <a:rPr lang="it-IT" dirty="0" err="1"/>
              <a:t>based</a:t>
            </a:r>
            <a:r>
              <a:rPr lang="it-IT" dirty="0"/>
              <a:t> </a:t>
            </a:r>
            <a:r>
              <a:rPr lang="it-IT" dirty="0" err="1"/>
              <a:t>paints</a:t>
            </a:r>
            <a:r>
              <a:rPr lang="it-IT" dirty="0"/>
              <a:t> </a:t>
            </a:r>
            <a:endParaRPr dirty="0"/>
          </a:p>
          <a:p>
            <a:pPr marL="342900" lvl="0" indent="109538" algn="l" rtl="0">
              <a:spcBef>
                <a:spcPts val="1000"/>
              </a:spcBef>
              <a:spcAft>
                <a:spcPts val="0"/>
              </a:spcAft>
              <a:buSzPct val="79999"/>
              <a:buChar char="►"/>
            </a:pPr>
            <a:r>
              <a:rPr lang="it-IT" dirty="0" err="1"/>
              <a:t>hygiene</a:t>
            </a:r>
            <a:r>
              <a:rPr lang="it-IT" dirty="0"/>
              <a:t> and </a:t>
            </a:r>
            <a:r>
              <a:rPr lang="it-IT" dirty="0" err="1"/>
              <a:t>safety</a:t>
            </a:r>
            <a:r>
              <a:rPr lang="it-IT" dirty="0"/>
              <a:t> of the </a:t>
            </a:r>
            <a:r>
              <a:rPr lang="it-IT" dirty="0" err="1"/>
              <a:t>working</a:t>
            </a:r>
            <a:r>
              <a:rPr lang="it-IT" dirty="0"/>
              <a:t> </a:t>
            </a:r>
            <a:r>
              <a:rPr lang="it-IT" dirty="0" err="1"/>
              <a:t>environment</a:t>
            </a:r>
            <a:r>
              <a:rPr lang="it-IT" dirty="0"/>
              <a:t> </a:t>
            </a:r>
            <a:endParaRPr dirty="0"/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ct val="80000"/>
              <a:buChar char="►"/>
            </a:pPr>
            <a:r>
              <a:rPr lang="it-IT" dirty="0"/>
              <a:t> </a:t>
            </a:r>
            <a:r>
              <a:rPr lang="it-IT" dirty="0" err="1"/>
              <a:t>low</a:t>
            </a:r>
            <a:r>
              <a:rPr lang="it-IT" dirty="0"/>
              <a:t> </a:t>
            </a:r>
            <a:r>
              <a:rPr lang="it-IT" dirty="0" err="1"/>
              <a:t>odor</a:t>
            </a:r>
            <a:r>
              <a:rPr lang="it-IT" dirty="0"/>
              <a:t> </a:t>
            </a:r>
            <a:endParaRPr lang="it-IT" dirty="0" smtClean="0"/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ct val="80000"/>
              <a:buChar char="►"/>
            </a:pPr>
            <a:r>
              <a:rPr lang="it-IT" dirty="0" smtClean="0"/>
              <a:t> </a:t>
            </a:r>
            <a:r>
              <a:rPr lang="it-IT" dirty="0" err="1"/>
              <a:t>reduced</a:t>
            </a:r>
            <a:r>
              <a:rPr lang="it-IT" dirty="0"/>
              <a:t> </a:t>
            </a:r>
            <a:r>
              <a:rPr lang="it-IT" dirty="0" err="1"/>
              <a:t>gaseous</a:t>
            </a:r>
            <a:r>
              <a:rPr lang="it-IT" dirty="0"/>
              <a:t> </a:t>
            </a:r>
            <a:r>
              <a:rPr lang="it-IT" dirty="0" err="1"/>
              <a:t>emissions</a:t>
            </a:r>
            <a:r>
              <a:rPr lang="it-IT" dirty="0"/>
              <a:t> </a:t>
            </a:r>
            <a:endParaRPr dirty="0"/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ct val="80000"/>
              <a:buChar char="►"/>
            </a:pPr>
            <a:r>
              <a:rPr lang="it-IT" dirty="0"/>
              <a:t> </a:t>
            </a:r>
            <a:r>
              <a:rPr lang="it-IT" dirty="0" err="1"/>
              <a:t>does</a:t>
            </a:r>
            <a:r>
              <a:rPr lang="it-IT" dirty="0"/>
              <a:t> </a:t>
            </a:r>
            <a:r>
              <a:rPr lang="it-IT" dirty="0" err="1"/>
              <a:t>not</a:t>
            </a:r>
            <a:r>
              <a:rPr lang="it-IT" dirty="0"/>
              <a:t> pose a </a:t>
            </a:r>
            <a:r>
              <a:rPr lang="it-IT" dirty="0" err="1"/>
              <a:t>fire</a:t>
            </a:r>
            <a:r>
              <a:rPr lang="it-IT" dirty="0"/>
              <a:t> </a:t>
            </a:r>
            <a:r>
              <a:rPr lang="it-IT" dirty="0" err="1"/>
              <a:t>risk</a:t>
            </a:r>
            <a:r>
              <a:rPr lang="it-IT" dirty="0"/>
              <a:t> </a:t>
            </a:r>
            <a:endParaRPr dirty="0"/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ct val="80000"/>
              <a:buChar char="►"/>
            </a:pPr>
            <a:r>
              <a:rPr lang="it-IT" dirty="0" err="1"/>
              <a:t>greater</a:t>
            </a:r>
            <a:r>
              <a:rPr lang="it-IT" dirty="0"/>
              <a:t> </a:t>
            </a:r>
            <a:r>
              <a:rPr lang="it-IT" dirty="0" err="1"/>
              <a:t>resistance</a:t>
            </a:r>
            <a:r>
              <a:rPr lang="it-IT" dirty="0"/>
              <a:t> to UV </a:t>
            </a:r>
            <a:endParaRPr dirty="0"/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ct val="80000"/>
              <a:buChar char="►"/>
            </a:pPr>
            <a:r>
              <a:rPr lang="it-IT" dirty="0" err="1"/>
              <a:t>ease</a:t>
            </a:r>
            <a:r>
              <a:rPr lang="it-IT" dirty="0"/>
              <a:t> of </a:t>
            </a:r>
            <a:r>
              <a:rPr lang="it-IT" dirty="0" err="1"/>
              <a:t>maintenance</a:t>
            </a:r>
            <a:r>
              <a:rPr lang="it-IT" dirty="0"/>
              <a:t> </a:t>
            </a:r>
            <a:endParaRPr dirty="0"/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ct val="80000"/>
              <a:buChar char="►"/>
            </a:pPr>
            <a:r>
              <a:rPr lang="it-IT" dirty="0"/>
              <a:t> </a:t>
            </a:r>
            <a:r>
              <a:rPr lang="it-IT" dirty="0" err="1"/>
              <a:t>greater</a:t>
            </a:r>
            <a:r>
              <a:rPr lang="it-IT" dirty="0"/>
              <a:t> </a:t>
            </a:r>
            <a:r>
              <a:rPr lang="it-IT" dirty="0" err="1"/>
              <a:t>elasticity</a:t>
            </a:r>
            <a:endParaRPr dirty="0"/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ct val="80000"/>
              <a:buChar char="►"/>
            </a:pPr>
            <a:r>
              <a:rPr lang="it-IT" dirty="0" err="1"/>
              <a:t>does</a:t>
            </a:r>
            <a:r>
              <a:rPr lang="it-IT" dirty="0"/>
              <a:t> </a:t>
            </a:r>
            <a:r>
              <a:rPr lang="it-IT" dirty="0" err="1"/>
              <a:t>not</a:t>
            </a:r>
            <a:r>
              <a:rPr lang="it-IT" dirty="0"/>
              <a:t> cause </a:t>
            </a:r>
            <a:r>
              <a:rPr lang="it-IT" dirty="0" err="1"/>
              <a:t>removal</a:t>
            </a:r>
            <a:r>
              <a:rPr lang="it-IT" dirty="0"/>
              <a:t> </a:t>
            </a:r>
            <a:r>
              <a:rPr lang="it-IT" dirty="0" err="1"/>
              <a:t>problems</a:t>
            </a:r>
            <a:r>
              <a:rPr lang="it-IT" dirty="0"/>
              <a:t> </a:t>
            </a:r>
            <a:r>
              <a:rPr lang="it-IT" dirty="0" err="1"/>
              <a:t>when</a:t>
            </a:r>
            <a:r>
              <a:rPr lang="it-IT" dirty="0"/>
              <a:t> over </a:t>
            </a:r>
            <a:r>
              <a:rPr lang="it-IT" dirty="0" err="1"/>
              <a:t>applied</a:t>
            </a:r>
            <a:r>
              <a:rPr lang="it-IT" dirty="0"/>
              <a:t> • </a:t>
            </a:r>
            <a:r>
              <a:rPr lang="it-IT" dirty="0" err="1"/>
              <a:t>does</a:t>
            </a:r>
            <a:r>
              <a:rPr lang="it-IT" dirty="0"/>
              <a:t> </a:t>
            </a:r>
            <a:r>
              <a:rPr lang="it-IT" dirty="0" err="1"/>
              <a:t>not</a:t>
            </a:r>
            <a:r>
              <a:rPr lang="it-IT" dirty="0"/>
              <a:t> </a:t>
            </a:r>
            <a:r>
              <a:rPr lang="it-IT" dirty="0" err="1"/>
              <a:t>yellow</a:t>
            </a:r>
            <a:endParaRPr dirty="0"/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ct val="80000"/>
              <a:buChar char="►"/>
            </a:pPr>
            <a:r>
              <a:rPr lang="it-IT" dirty="0" err="1"/>
              <a:t>does</a:t>
            </a:r>
            <a:r>
              <a:rPr lang="it-IT" dirty="0"/>
              <a:t> </a:t>
            </a:r>
            <a:r>
              <a:rPr lang="it-IT" dirty="0" err="1"/>
              <a:t>not</a:t>
            </a:r>
            <a:r>
              <a:rPr lang="it-IT" dirty="0"/>
              <a:t> cause self-</a:t>
            </a:r>
            <a:r>
              <a:rPr lang="it-IT" dirty="0" err="1"/>
              <a:t>ignition</a:t>
            </a:r>
            <a:r>
              <a:rPr lang="it-IT" dirty="0"/>
              <a:t> </a:t>
            </a:r>
            <a:r>
              <a:rPr lang="it-IT" dirty="0" err="1"/>
              <a:t>problems</a:t>
            </a:r>
            <a:endParaRPr dirty="0"/>
          </a:p>
          <a:p>
            <a:pPr marL="342900" lvl="0" indent="-278892" algn="l" rtl="0">
              <a:spcBef>
                <a:spcPts val="1000"/>
              </a:spcBef>
              <a:spcAft>
                <a:spcPts val="0"/>
              </a:spcAft>
              <a:buSzPct val="79999"/>
              <a:buNone/>
            </a:pPr>
            <a:endParaRPr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33909777e47_0_1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800" cy="1320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Thanks for your attention</a:t>
            </a:r>
            <a:endParaRPr/>
          </a:p>
        </p:txBody>
      </p:sp>
      <p:pic>
        <p:nvPicPr>
          <p:cNvPr id="291" name="Google Shape;291;g33909777e47_0_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32634" y="3322400"/>
            <a:ext cx="2613066" cy="25873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g33909777e47_0_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3500" y="2901300"/>
            <a:ext cx="3048000" cy="504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it-IT"/>
              <a:t>Wooden structures in Italy</a:t>
            </a:r>
            <a:endParaRPr/>
          </a:p>
        </p:txBody>
      </p:sp>
      <p:sp>
        <p:nvSpPr>
          <p:cNvPr id="156" name="Google Shape;156;p2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251459" algn="l" rtl="0">
              <a:spcBef>
                <a:spcPts val="0"/>
              </a:spcBef>
              <a:spcAft>
                <a:spcPts val="0"/>
              </a:spcAft>
              <a:buSzPts val="1440"/>
              <a:buNone/>
            </a:pP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it-IT"/>
              <a:t>Lightweight: Wood is a lightweight material compared to other building materials, making it easier to transport and install.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it-IT"/>
              <a:t>Resistance: Laminated and solid wood offers high structural resistance.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it-IT"/>
              <a:t>Insulation: Wood has excellent insulating properties, helping to reduce energy costs.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it-IT"/>
              <a:t>Versatility: Wood adapts to different architectural shapes and designs.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it-IT"/>
              <a:t>Wooden structures in Italy</a:t>
            </a:r>
            <a:endParaRPr/>
          </a:p>
        </p:txBody>
      </p:sp>
      <p:sp>
        <p:nvSpPr>
          <p:cNvPr id="162" name="Google Shape;162;p3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668" cy="3153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it-IT"/>
              <a:t>Advantages</a:t>
            </a:r>
            <a:endParaRPr/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ts val="1280"/>
              <a:buChar char="►"/>
            </a:pPr>
            <a:r>
              <a:rPr lang="it-IT"/>
              <a:t>Sustainability: Wood is a renewable resource and its use reduces environmental impact.</a:t>
            </a:r>
            <a:endParaRPr/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ts val="1280"/>
              <a:buChar char="►"/>
            </a:pPr>
            <a:r>
              <a:rPr lang="it-IT"/>
              <a:t>Construction speed: Wooden structures can be prefabricated and assembled quickly.</a:t>
            </a:r>
            <a:endParaRPr/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ts val="1280"/>
              <a:buChar char="►"/>
            </a:pPr>
            <a:r>
              <a:rPr lang="it-IT"/>
              <a:t>Living comfort: Wood creates a warm and welcoming environment, regulating humidity and temperature.</a:t>
            </a:r>
            <a:endParaRPr/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ts val="1280"/>
              <a:buChar char="►"/>
            </a:pPr>
            <a:r>
              <a:rPr lang="it-IT"/>
              <a:t>Seismic resistance: Wooden structures are light and flexible, offering good resistance to earthquakes.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4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it-IT"/>
              <a:t>Wooden structures in Italy</a:t>
            </a:r>
            <a:endParaRPr/>
          </a:p>
        </p:txBody>
      </p:sp>
      <p:sp>
        <p:nvSpPr>
          <p:cNvPr id="168" name="Google Shape;168;p4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668" cy="3153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it-IT"/>
              <a:t>Disadvantages</a:t>
            </a:r>
            <a:endParaRPr/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ts val="1280"/>
              <a:buChar char="►"/>
            </a:pPr>
            <a:r>
              <a:rPr lang="it-IT"/>
              <a:t>Initial cost: The initial cost of wooden structures can be higher than other materials.</a:t>
            </a:r>
            <a:endParaRPr/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ts val="1280"/>
              <a:buChar char="►"/>
            </a:pPr>
            <a:r>
              <a:rPr lang="it-IT"/>
              <a:t>Maintenance: Wood requires periodic maintenance to protect it from atmospheric agents and parasites.</a:t>
            </a:r>
            <a:endParaRPr/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ts val="1280"/>
              <a:buChar char="►"/>
            </a:pPr>
            <a:r>
              <a:rPr lang="it-IT"/>
              <a:t>Fire resistance: Wood is flammable, but can be treated to increase its fire resistance.</a:t>
            </a:r>
            <a:endParaRPr/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ts val="1280"/>
              <a:buChar char="►"/>
            </a:pPr>
            <a:r>
              <a:rPr lang="it-IT"/>
              <a:t>Humidity: Wood may be subject to dimensional variations based on humidity.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5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it-IT"/>
              <a:t>Wooden structures in Italy</a:t>
            </a:r>
            <a:endParaRPr/>
          </a:p>
        </p:txBody>
      </p:sp>
      <p:sp>
        <p:nvSpPr>
          <p:cNvPr id="174" name="Google Shape;174;p5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440"/>
              <a:buNone/>
            </a:pPr>
            <a:r>
              <a:rPr lang="it-IT" dirty="0" err="1"/>
              <a:t>Maintenance</a:t>
            </a:r>
            <a:r>
              <a:rPr lang="it-IT" dirty="0"/>
              <a:t>. </a:t>
            </a:r>
            <a:r>
              <a:rPr lang="it-IT" dirty="0" err="1"/>
              <a:t>Maintenance</a:t>
            </a:r>
            <a:r>
              <a:rPr lang="it-IT" dirty="0"/>
              <a:t> of </a:t>
            </a:r>
            <a:r>
              <a:rPr lang="it-IT" dirty="0" err="1"/>
              <a:t>wooden</a:t>
            </a:r>
            <a:r>
              <a:rPr lang="it-IT" dirty="0"/>
              <a:t> </a:t>
            </a:r>
            <a:r>
              <a:rPr lang="it-IT" dirty="0" err="1"/>
              <a:t>structures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essential</a:t>
            </a:r>
            <a:r>
              <a:rPr lang="it-IT" dirty="0"/>
              <a:t> to </a:t>
            </a:r>
            <a:r>
              <a:rPr lang="it-IT" dirty="0" err="1"/>
              <a:t>ensure</a:t>
            </a:r>
            <a:r>
              <a:rPr lang="it-IT" dirty="0"/>
              <a:t> </a:t>
            </a:r>
            <a:r>
              <a:rPr lang="it-IT" dirty="0" err="1"/>
              <a:t>their</a:t>
            </a:r>
            <a:r>
              <a:rPr lang="it-IT" dirty="0"/>
              <a:t> </a:t>
            </a:r>
            <a:r>
              <a:rPr lang="it-IT" dirty="0" err="1"/>
              <a:t>durability</a:t>
            </a:r>
            <a:r>
              <a:rPr lang="it-IT" dirty="0"/>
              <a:t> over time. </a:t>
            </a:r>
            <a:r>
              <a:rPr lang="it-IT" dirty="0" err="1"/>
              <a:t>Key</a:t>
            </a:r>
            <a:r>
              <a:rPr lang="it-IT" dirty="0"/>
              <a:t> </a:t>
            </a:r>
            <a:r>
              <a:rPr lang="it-IT" dirty="0" err="1"/>
              <a:t>interventions</a:t>
            </a:r>
            <a:r>
              <a:rPr lang="it-IT" dirty="0"/>
              <a:t> include:</a:t>
            </a:r>
            <a:endParaRPr dirty="0"/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ts val="1280"/>
              <a:buChar char="►"/>
            </a:pPr>
            <a:r>
              <a:rPr lang="it-IT" dirty="0" err="1"/>
              <a:t>Periodic</a:t>
            </a:r>
            <a:r>
              <a:rPr lang="it-IT" dirty="0"/>
              <a:t> </a:t>
            </a:r>
            <a:r>
              <a:rPr lang="it-IT" dirty="0" err="1"/>
              <a:t>checks</a:t>
            </a:r>
            <a:r>
              <a:rPr lang="it-IT" dirty="0"/>
              <a:t> of the </a:t>
            </a:r>
            <a:r>
              <a:rPr lang="it-IT" dirty="0" err="1"/>
              <a:t>conditions</a:t>
            </a:r>
            <a:r>
              <a:rPr lang="it-IT" dirty="0"/>
              <a:t> of the </a:t>
            </a:r>
            <a:r>
              <a:rPr lang="it-IT" dirty="0" err="1"/>
              <a:t>wood</a:t>
            </a:r>
            <a:r>
              <a:rPr lang="it-IT" dirty="0"/>
              <a:t> and </a:t>
            </a:r>
            <a:r>
              <a:rPr lang="it-IT" dirty="0" err="1"/>
              <a:t>finishes</a:t>
            </a:r>
            <a:r>
              <a:rPr lang="it-IT" dirty="0"/>
              <a:t>.</a:t>
            </a:r>
            <a:endParaRPr dirty="0"/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ts val="1280"/>
              <a:buChar char="►"/>
            </a:pPr>
            <a:r>
              <a:rPr lang="it-IT" dirty="0" err="1"/>
              <a:t>Protective</a:t>
            </a:r>
            <a:r>
              <a:rPr lang="it-IT" dirty="0"/>
              <a:t> treatment </a:t>
            </a:r>
            <a:r>
              <a:rPr lang="it-IT" dirty="0" err="1"/>
              <a:t>against</a:t>
            </a:r>
            <a:r>
              <a:rPr lang="it-IT" dirty="0"/>
              <a:t> fungi, </a:t>
            </a:r>
            <a:r>
              <a:rPr lang="it-IT" dirty="0" err="1"/>
              <a:t>insects</a:t>
            </a:r>
            <a:r>
              <a:rPr lang="it-IT" dirty="0"/>
              <a:t> and </a:t>
            </a:r>
            <a:r>
              <a:rPr lang="it-IT" dirty="0" err="1"/>
              <a:t>atmospheric</a:t>
            </a:r>
            <a:r>
              <a:rPr lang="it-IT" dirty="0"/>
              <a:t> agents.</a:t>
            </a:r>
            <a:endParaRPr dirty="0"/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ts val="1280"/>
              <a:buChar char="►"/>
            </a:pPr>
            <a:r>
              <a:rPr lang="it-IT" dirty="0"/>
              <a:t>Painting or </a:t>
            </a:r>
            <a:r>
              <a:rPr lang="it-IT" dirty="0" err="1"/>
              <a:t>impregnating</a:t>
            </a:r>
            <a:r>
              <a:rPr lang="it-IT" dirty="0"/>
              <a:t> to </a:t>
            </a:r>
            <a:r>
              <a:rPr lang="it-IT" dirty="0" err="1"/>
              <a:t>protect</a:t>
            </a:r>
            <a:r>
              <a:rPr lang="it-IT" dirty="0"/>
              <a:t> the </a:t>
            </a:r>
            <a:r>
              <a:rPr lang="it-IT" dirty="0" err="1"/>
              <a:t>wood</a:t>
            </a:r>
            <a:r>
              <a:rPr lang="it-IT" dirty="0"/>
              <a:t> from </a:t>
            </a:r>
            <a:r>
              <a:rPr lang="it-IT" dirty="0" err="1"/>
              <a:t>humidity</a:t>
            </a:r>
            <a:r>
              <a:rPr lang="it-IT" dirty="0"/>
              <a:t>.</a:t>
            </a:r>
            <a:endParaRPr dirty="0"/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ts val="1280"/>
              <a:buChar char="►"/>
            </a:pPr>
            <a:r>
              <a:rPr lang="it-IT" dirty="0" err="1"/>
              <a:t>Repair</a:t>
            </a:r>
            <a:r>
              <a:rPr lang="it-IT" dirty="0"/>
              <a:t> or </a:t>
            </a:r>
            <a:r>
              <a:rPr lang="it-IT" dirty="0" err="1"/>
              <a:t>replacement</a:t>
            </a:r>
            <a:r>
              <a:rPr lang="it-IT" dirty="0"/>
              <a:t> of </a:t>
            </a:r>
            <a:r>
              <a:rPr lang="it-IT" dirty="0" err="1"/>
              <a:t>damaged</a:t>
            </a:r>
            <a:r>
              <a:rPr lang="it-IT" dirty="0"/>
              <a:t> </a:t>
            </a:r>
            <a:r>
              <a:rPr lang="it-IT" dirty="0" err="1"/>
              <a:t>items</a:t>
            </a:r>
            <a:r>
              <a:rPr lang="it-IT" dirty="0"/>
              <a:t>.</a:t>
            </a: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6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it-IT"/>
              <a:t>Wooden structures in Italy</a:t>
            </a:r>
            <a:endParaRPr/>
          </a:p>
        </p:txBody>
      </p:sp>
      <p:sp>
        <p:nvSpPr>
          <p:cNvPr id="180" name="Google Shape;180;p6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668" cy="383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it-IT"/>
              <a:t>Maintenance.</a:t>
            </a:r>
            <a:endParaRPr/>
          </a:p>
        </p:txBody>
      </p:sp>
      <p:pic>
        <p:nvPicPr>
          <p:cNvPr id="181" name="Google Shape;181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1614" y="2774213"/>
            <a:ext cx="3717957" cy="2788468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6"/>
          <p:cNvSpPr txBox="1"/>
          <p:nvPr/>
        </p:nvSpPr>
        <p:spPr>
          <a:xfrm>
            <a:off x="677334" y="5792870"/>
            <a:ext cx="24927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Bridge - LAO river</a:t>
            </a:r>
            <a:endParaRPr sz="1800" b="0" i="0" u="none" strike="noStrike" cap="non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Calabria 2000</a:t>
            </a:r>
            <a:endParaRPr/>
          </a:p>
        </p:txBody>
      </p:sp>
      <p:pic>
        <p:nvPicPr>
          <p:cNvPr id="183" name="Google Shape;183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59930" y="2774214"/>
            <a:ext cx="3717957" cy="2788468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6"/>
          <p:cNvSpPr txBox="1"/>
          <p:nvPr/>
        </p:nvSpPr>
        <p:spPr>
          <a:xfrm>
            <a:off x="4499571" y="5792870"/>
            <a:ext cx="21909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Degradation</a:t>
            </a: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7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it-IT"/>
              <a:t>Wooden structures in Italy</a:t>
            </a:r>
            <a:endParaRPr/>
          </a:p>
        </p:txBody>
      </p:sp>
      <p:sp>
        <p:nvSpPr>
          <p:cNvPr id="190" name="Google Shape;190;p7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668" cy="383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it-IT"/>
              <a:t>Maintenance 2000 - 2017</a:t>
            </a:r>
            <a:endParaRPr/>
          </a:p>
        </p:txBody>
      </p:sp>
      <p:pic>
        <p:nvPicPr>
          <p:cNvPr id="191" name="Google Shape;191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27533" y="2581640"/>
            <a:ext cx="5786840" cy="36667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8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it-IT"/>
              <a:t>Wooden structures in Italy</a:t>
            </a:r>
            <a:endParaRPr/>
          </a:p>
        </p:txBody>
      </p:sp>
      <p:sp>
        <p:nvSpPr>
          <p:cNvPr id="197" name="Google Shape;197;p8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668" cy="19233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01752" algn="l" rtl="0">
              <a:spcBef>
                <a:spcPts val="0"/>
              </a:spcBef>
              <a:spcAft>
                <a:spcPts val="0"/>
              </a:spcAft>
              <a:buSzPct val="79999"/>
              <a:buChar char="►"/>
            </a:pPr>
            <a:r>
              <a:rPr lang="it-IT"/>
              <a:t>References to the main technical regulations on wooden constructions, such as the NTC 2018 and the UNI EN standards. Importance of certification and compliance with safety and quality requirements.</a:t>
            </a:r>
            <a:endParaRPr/>
          </a:p>
          <a:p>
            <a:pPr marL="342900" lvl="0" indent="-301752" algn="l" rtl="0">
              <a:spcBef>
                <a:spcPts val="1000"/>
              </a:spcBef>
              <a:spcAft>
                <a:spcPts val="0"/>
              </a:spcAft>
              <a:buSzPct val="79999"/>
              <a:buChar char="►"/>
            </a:pPr>
            <a:r>
              <a:rPr lang="it-IT"/>
              <a:t>Case study. “casette” at ITT MALAFARINA SOVERATO. </a:t>
            </a:r>
            <a:endParaRPr/>
          </a:p>
          <a:p>
            <a:pPr marL="342900" lvl="0" indent="-301752" algn="l" rtl="0">
              <a:spcBef>
                <a:spcPts val="1000"/>
              </a:spcBef>
              <a:spcAft>
                <a:spcPts val="0"/>
              </a:spcAft>
              <a:buSzPct val="79999"/>
              <a:buChar char="►"/>
            </a:pPr>
            <a:r>
              <a:rPr lang="it-IT"/>
              <a:t>New gym under construction at ITT MALAFARINA SOVERATO. </a:t>
            </a:r>
            <a:endParaRPr/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SzPct val="79999"/>
              <a:buNone/>
            </a:pP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ct val="79999"/>
              <a:buNone/>
            </a:pPr>
            <a:endParaRPr/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SzPct val="79999"/>
              <a:buNone/>
            </a:pPr>
            <a:endParaRPr/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SzPct val="79999"/>
              <a:buNone/>
            </a:pPr>
            <a:endParaRPr/>
          </a:p>
        </p:txBody>
      </p:sp>
      <p:pic>
        <p:nvPicPr>
          <p:cNvPr id="198" name="Google Shape;198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7334" y="4204734"/>
            <a:ext cx="3560673" cy="22805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902864" y="4204734"/>
            <a:ext cx="3859446" cy="22805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57247" y="4204734"/>
            <a:ext cx="1618368" cy="2280582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8"/>
          <p:cNvSpPr txBox="1"/>
          <p:nvPr/>
        </p:nvSpPr>
        <p:spPr>
          <a:xfrm>
            <a:off x="3865830" y="6485316"/>
            <a:ext cx="282459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u="sng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  <a:hlinkClick r:id="rId6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Point Cloud</a:t>
            </a: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9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it-IT"/>
              <a:t>Wooden structures in Italy</a:t>
            </a:r>
            <a:endParaRPr/>
          </a:p>
        </p:txBody>
      </p:sp>
      <p:sp>
        <p:nvSpPr>
          <p:cNvPr id="207" name="Google Shape;207;p9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668" cy="4926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it-IT"/>
              <a:t>Casette – FEM (Finite Element Method)</a:t>
            </a:r>
            <a:endParaRPr/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/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/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/>
          </a:p>
        </p:txBody>
      </p:sp>
      <p:pic>
        <p:nvPicPr>
          <p:cNvPr id="208" name="Google Shape;208;p9"/>
          <p:cNvPicPr preferRelativeResize="0"/>
          <p:nvPr/>
        </p:nvPicPr>
        <p:blipFill rotWithShape="1">
          <a:blip r:embed="rId3">
            <a:alphaModFix/>
          </a:blip>
          <a:srcRect r="40760"/>
          <a:stretch/>
        </p:blipFill>
        <p:spPr>
          <a:xfrm>
            <a:off x="778708" y="2706134"/>
            <a:ext cx="2109348" cy="22805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43336" y="2519792"/>
            <a:ext cx="2785450" cy="22990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586032" y="2274336"/>
            <a:ext cx="3243250" cy="2653265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9"/>
          <p:cNvSpPr txBox="1"/>
          <p:nvPr/>
        </p:nvSpPr>
        <p:spPr>
          <a:xfrm>
            <a:off x="677334" y="4986716"/>
            <a:ext cx="180331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Real structure</a:t>
            </a: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12" name="Google Shape;212;p9"/>
          <p:cNvSpPr txBox="1"/>
          <p:nvPr/>
        </p:nvSpPr>
        <p:spPr>
          <a:xfrm>
            <a:off x="3829814" y="4986716"/>
            <a:ext cx="152983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FEM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13" name="Google Shape;213;p9"/>
          <p:cNvSpPr txBox="1"/>
          <p:nvPr/>
        </p:nvSpPr>
        <p:spPr>
          <a:xfrm>
            <a:off x="7170544" y="4718182"/>
            <a:ext cx="180331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seismic analysis</a:t>
            </a: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214" name="Google Shape;214;p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79834" y="5364513"/>
            <a:ext cx="9759636" cy="1331961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9"/>
          <p:cNvSpPr txBox="1"/>
          <p:nvPr/>
        </p:nvSpPr>
        <p:spPr>
          <a:xfrm>
            <a:off x="3044983" y="6511808"/>
            <a:ext cx="610203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combination</a:t>
            </a: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faccettatura">
  <a:themeElements>
    <a:clrScheme name="Arancione">
      <a:dk1>
        <a:srgbClr val="000000"/>
      </a:dk1>
      <a:lt1>
        <a:srgbClr val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923</Words>
  <Application>Microsoft Office PowerPoint</Application>
  <PresentationFormat>Widescreen</PresentationFormat>
  <Paragraphs>122</Paragraphs>
  <Slides>19</Slides>
  <Notes>19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5" baseType="lpstr">
      <vt:lpstr>Arial</vt:lpstr>
      <vt:lpstr>Calibri</vt:lpstr>
      <vt:lpstr>Franklin Gothic</vt:lpstr>
      <vt:lpstr>Noto Sans Symbols</vt:lpstr>
      <vt:lpstr>Trebuchet MS</vt:lpstr>
      <vt:lpstr>Sfaccettatura</vt:lpstr>
      <vt:lpstr>Wooden structures in Italy</vt:lpstr>
      <vt:lpstr>Wooden structures in Italy</vt:lpstr>
      <vt:lpstr>Wooden structures in Italy</vt:lpstr>
      <vt:lpstr>Wooden structures in Italy</vt:lpstr>
      <vt:lpstr>Wooden structures in Italy</vt:lpstr>
      <vt:lpstr>Wooden structures in Italy</vt:lpstr>
      <vt:lpstr>Wooden structures in Italy</vt:lpstr>
      <vt:lpstr>Wooden structures in Italy</vt:lpstr>
      <vt:lpstr>Wooden structures in Italy</vt:lpstr>
      <vt:lpstr>Wooden structures in Italy</vt:lpstr>
      <vt:lpstr>Wooden structures in Italy</vt:lpstr>
      <vt:lpstr>Wooden structures in Italy</vt:lpstr>
      <vt:lpstr>Wooden structures in Italy</vt:lpstr>
      <vt:lpstr>Seismic effects in Italy</vt:lpstr>
      <vt:lpstr>Seismic effects in Italy - the future?</vt:lpstr>
      <vt:lpstr>Chemical protection of wood</vt:lpstr>
      <vt:lpstr>Chemical protection of wood 2</vt:lpstr>
      <vt:lpstr>Chemical protection of wood 3</vt:lpstr>
      <vt:lpstr>Thanks for your attention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Wooden structures in Italy</dc:title>
  <dc:creator>giuseppe donato</dc:creator>
  <cp:lastModifiedBy>Account Microsoft</cp:lastModifiedBy>
  <cp:revision>1</cp:revision>
  <dcterms:created xsi:type="dcterms:W3CDTF">2025-02-09T17:41:33Z</dcterms:created>
  <dcterms:modified xsi:type="dcterms:W3CDTF">2025-03-23T17:45:13Z</dcterms:modified>
</cp:coreProperties>
</file>